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6858000" cx="12192000"/>
  <p:notesSz cx="6858000" cy="9144000"/>
  <p:embeddedFontLst>
    <p:embeddedFont>
      <p:font typeface="Noto Sans Symbols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4" roundtripDataSignature="AMtx7miZovAr6LAEDBU8QRBCvBOmNq+F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A933BF1-FD6C-4B4B-9A89-EF8AF669C668}">
  <a:tblStyle styleId="{DA933BF1-FD6C-4B4B-9A89-EF8AF669C668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otoSansSymbols-bold.fntdata"/><Relationship Id="rId12" Type="http://schemas.openxmlformats.org/officeDocument/2006/relationships/font" Target="fonts/NotoSansSymbol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hyperlink" Target="https://www.lulzbot.com/store/printers/lulzbot-taz-6" TargetMode="External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Moving Nozzle Head Update</a:t>
            </a:r>
            <a:br>
              <a:rPr lang="en-US"/>
            </a:br>
            <a:r>
              <a:rPr lang="en-US"/>
              <a:t>(6/4/2020)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Raghav Agarwal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91" name="Google Shape;91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Create a nozzle head attachment capable of motion: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Along the length of the cage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Upwards and downwards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Inwards and outwards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These designs move the nozzle in a 2D fashion with the third dimension being an offset from the front plane of the device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Desired pitch of the jet-cage interface is assumed to be handled by rotating the rotary table of the cage indexing mechanism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Revolute Arm</a:t>
            </a:r>
            <a:endParaRPr/>
          </a:p>
        </p:txBody>
      </p:sp>
      <p:sp>
        <p:nvSpPr>
          <p:cNvPr id="97" name="Google Shape;97;p3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Cylindrical coordinates wrt to base frame [b]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“Simple” controls as only variable motions are 3 rotations and 1 linear translation along parallel horizontal axes (reduce number of pitches, twists, etc. to do transformations for)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Can change orientation of jet by revolving joint 3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Rotating it can make a circular projection onto a plane normal to the jet face)</a:t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A drawing of a fence&#10;&#10;Description automatically generated" id="98" name="Google Shape;9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2588" y="861237"/>
            <a:ext cx="2318493" cy="2749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99" name="Google Shape;99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92618" y="3872154"/>
            <a:ext cx="2978434" cy="234122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3"/>
          <p:cNvSpPr txBox="1"/>
          <p:nvPr/>
        </p:nvSpPr>
        <p:spPr>
          <a:xfrm>
            <a:off x="10652051" y="1912753"/>
            <a:ext cx="70174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 View</a:t>
            </a:r>
            <a:endParaRPr/>
          </a:p>
        </p:txBody>
      </p:sp>
      <p:sp>
        <p:nvSpPr>
          <p:cNvPr id="101" name="Google Shape;101;p3"/>
          <p:cNvSpPr txBox="1"/>
          <p:nvPr/>
        </p:nvSpPr>
        <p:spPr>
          <a:xfrm>
            <a:off x="10652050" y="4399364"/>
            <a:ext cx="70174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Side View</a:t>
            </a:r>
            <a:endParaRPr/>
          </a:p>
        </p:txBody>
      </p:sp>
      <p:cxnSp>
        <p:nvCxnSpPr>
          <p:cNvPr id="102" name="Google Shape;102;p3"/>
          <p:cNvCxnSpPr/>
          <p:nvPr/>
        </p:nvCxnSpPr>
        <p:spPr>
          <a:xfrm rot="10800000">
            <a:off x="6741042" y="1027906"/>
            <a:ext cx="0" cy="5185469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Revolute Arm: Link Parameters</a:t>
            </a:r>
            <a:endParaRPr/>
          </a:p>
        </p:txBody>
      </p:sp>
      <p:graphicFrame>
        <p:nvGraphicFramePr>
          <p:cNvPr id="108" name="Google Shape;108;p4"/>
          <p:cNvGraphicFramePr/>
          <p:nvPr/>
        </p:nvGraphicFramePr>
        <p:xfrm>
          <a:off x="838200" y="18256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{DA933BF1-FD6C-4B4B-9A89-EF8AF669C668}</a:tableStyleId>
              </a:tblPr>
              <a:tblGrid>
                <a:gridCol w="735425"/>
                <a:gridCol w="1244000"/>
                <a:gridCol w="1435400"/>
                <a:gridCol w="1307800"/>
                <a:gridCol w="129717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Joint: i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Link Twist: </a:t>
                      </a: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α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i-1</a:t>
                      </a:r>
                      <a:endParaRPr sz="9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Link Length: </a:t>
                      </a:r>
                      <a:r>
                        <a:rPr b="1" i="0" lang="en-US" sz="18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  <a:r>
                        <a:rPr b="1" i="0" lang="en-US" sz="9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i-1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Link Offset: d</a:t>
                      </a:r>
                      <a:r>
                        <a:rPr lang="en-US" sz="900" u="none" cap="none" strike="noStrike"/>
                        <a:t>i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Joint Angle: </a:t>
                      </a: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θ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θ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800" u="none" cap="none" strike="noStrike">
                        <a:latin typeface="Noto Sans Symbols"/>
                        <a:ea typeface="Noto Sans Symbols"/>
                        <a:cs typeface="Noto Sans Symbols"/>
                        <a:sym typeface="Noto Sans Symbols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L</a:t>
                      </a:r>
                      <a:r>
                        <a:rPr lang="en-US" sz="900" u="none" cap="none" strike="noStrike"/>
                        <a:t>1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d</a:t>
                      </a:r>
                      <a:r>
                        <a:rPr lang="en-US" sz="900" u="none" cap="none" strike="noStrike"/>
                        <a:t>2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θ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 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u="none" cap="none" strike="noStrike"/>
                        <a:t>L</a:t>
                      </a:r>
                      <a:r>
                        <a:rPr lang="en-US" sz="900" u="none" cap="none" strike="noStrike"/>
                        <a:t>2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θ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π</a:t>
                      </a:r>
                      <a:r>
                        <a:rPr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/2</a:t>
                      </a:r>
                      <a:endParaRPr sz="1800" u="none" cap="none" strike="noStrike">
                        <a:latin typeface="Noto Sans Symbols"/>
                        <a:ea typeface="Noto Sans Symbols"/>
                        <a:cs typeface="Noto Sans Symbols"/>
                        <a:sym typeface="Noto Sans Symbol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d</a:t>
                      </a:r>
                      <a:r>
                        <a:rPr lang="en-US" sz="900" u="none" cap="none" strike="noStrike"/>
                        <a:t>4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descr="A drawing of a map&#10;&#10;Description automatically generated" id="109" name="Google Shape;10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7957" y="1690688"/>
            <a:ext cx="5016534" cy="377444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"/>
          <p:cNvSpPr txBox="1"/>
          <p:nvPr/>
        </p:nvSpPr>
        <p:spPr>
          <a:xfrm>
            <a:off x="838200" y="4084002"/>
            <a:ext cx="6019800" cy="2298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 frame is coincident with joint 1 and fixed in its orientation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Joints 1, 2, and 3 are revolute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Joint 4 is prismatic and is end effector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Constrained to revolution of joint 3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fixed whereas d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variable (prismatic)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Revolute Arm: Workspace</a:t>
            </a:r>
            <a:endParaRPr/>
          </a:p>
        </p:txBody>
      </p:sp>
      <p:sp>
        <p:nvSpPr>
          <p:cNvPr id="116" name="Google Shape;116;p5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Cage sits above base frame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Green circles represent the interior and exterior boundaries of the arm’s workspace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Dashed circle represents the possible path of joint 2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Blue circle represents the possible nozzle path wrt joint 2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Nozzle should be able to cover most/all the cage without crossing below midplane of its workspace</a:t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A close up of a logo&#10;&#10;Description automatically generated" id="117" name="Google Shape;11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6599" y="1372259"/>
            <a:ext cx="5416828" cy="525807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 txBox="1"/>
          <p:nvPr/>
        </p:nvSpPr>
        <p:spPr>
          <a:xfrm>
            <a:off x="7581014" y="2513156"/>
            <a:ext cx="69756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CAGE</a:t>
            </a:r>
            <a:endParaRPr/>
          </a:p>
        </p:txBody>
      </p:sp>
      <p:sp>
        <p:nvSpPr>
          <p:cNvPr id="119" name="Google Shape;119;p5"/>
          <p:cNvSpPr txBox="1"/>
          <p:nvPr/>
        </p:nvSpPr>
        <p:spPr>
          <a:xfrm>
            <a:off x="8286296" y="1254474"/>
            <a:ext cx="91993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NOZZLE</a:t>
            </a:r>
            <a:endParaRPr/>
          </a:p>
        </p:txBody>
      </p:sp>
      <p:sp>
        <p:nvSpPr>
          <p:cNvPr id="120" name="Google Shape;120;p5"/>
          <p:cNvSpPr txBox="1"/>
          <p:nvPr/>
        </p:nvSpPr>
        <p:spPr>
          <a:xfrm>
            <a:off x="8746262" y="3631962"/>
            <a:ext cx="67294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BASE</a:t>
            </a:r>
            <a:endParaRPr/>
          </a:p>
        </p:txBody>
      </p:sp>
      <p:sp>
        <p:nvSpPr>
          <p:cNvPr id="121" name="Google Shape;121;p5"/>
          <p:cNvSpPr/>
          <p:nvPr/>
        </p:nvSpPr>
        <p:spPr>
          <a:xfrm>
            <a:off x="6735433" y="1594867"/>
            <a:ext cx="5014196" cy="5014196"/>
          </a:xfrm>
          <a:prstGeom prst="ellipse">
            <a:avLst/>
          </a:prstGeom>
          <a:noFill/>
          <a:ln cap="flat" cmpd="sng" w="381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>
            <a:off x="8596620" y="3456054"/>
            <a:ext cx="1291821" cy="1291821"/>
          </a:xfrm>
          <a:prstGeom prst="ellipse">
            <a:avLst/>
          </a:prstGeom>
          <a:noFill/>
          <a:ln cap="flat" cmpd="sng" w="381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8399721" y="1623704"/>
            <a:ext cx="1832350" cy="1832350"/>
          </a:xfrm>
          <a:prstGeom prst="ellipse">
            <a:avLst/>
          </a:prstGeom>
          <a:noFill/>
          <a:ln cap="flat" cmpd="sng" w="381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4" name="Google Shape;124;p5"/>
          <p:cNvCxnSpPr>
            <a:stCxn id="121" idx="2"/>
            <a:endCxn id="121" idx="6"/>
          </p:cNvCxnSpPr>
          <p:nvPr/>
        </p:nvCxnSpPr>
        <p:spPr>
          <a:xfrm>
            <a:off x="6735433" y="4101965"/>
            <a:ext cx="50142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5" name="Google Shape;125;p5"/>
          <p:cNvSpPr/>
          <p:nvPr/>
        </p:nvSpPr>
        <p:spPr>
          <a:xfrm>
            <a:off x="9315896" y="2204039"/>
            <a:ext cx="8125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Joint 2</a:t>
            </a:r>
            <a:endParaRPr sz="1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"/>
          <p:cNvSpPr txBox="1"/>
          <p:nvPr/>
        </p:nvSpPr>
        <p:spPr>
          <a:xfrm>
            <a:off x="6665809" y="3825581"/>
            <a:ext cx="12186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MIDPLANE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Rail System Inspiration</a:t>
            </a:r>
            <a:endParaRPr/>
          </a:p>
        </p:txBody>
      </p:sp>
      <p:sp>
        <p:nvSpPr>
          <p:cNvPr id="132" name="Google Shape;132;p6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Cartesian coordinates wrt base frame situated at the front of the frame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Can either have vertical slides as seen in the top picture (3D printer) or horizontal slides as seen in the bottom picture (Three-link PPP manipulator)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grpSp>
        <p:nvGrpSpPr>
          <p:cNvPr id="133" name="Google Shape;133;p6"/>
          <p:cNvGrpSpPr/>
          <p:nvPr/>
        </p:nvGrpSpPr>
        <p:grpSpPr>
          <a:xfrm>
            <a:off x="7195136" y="271003"/>
            <a:ext cx="3654057" cy="3511505"/>
            <a:chOff x="6620978" y="656408"/>
            <a:chExt cx="3654057" cy="3511505"/>
          </a:xfrm>
        </p:grpSpPr>
        <p:pic>
          <p:nvPicPr>
            <p:cNvPr descr="LulzBot TAZ 6 | LulzBot" id="134" name="Google Shape;134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620978" y="656408"/>
              <a:ext cx="3654057" cy="32202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Google Shape;135;p6"/>
            <p:cNvSpPr txBox="1"/>
            <p:nvPr/>
          </p:nvSpPr>
          <p:spPr>
            <a:xfrm>
              <a:off x="7208875" y="3952469"/>
              <a:ext cx="2434855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u="sng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  <a:hlinkClick r:id="rId4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https://www.lulzbot.com/store/printers/lulzbot-taz-6</a:t>
              </a:r>
              <a:endPara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6"/>
          <p:cNvGrpSpPr/>
          <p:nvPr/>
        </p:nvGrpSpPr>
        <p:grpSpPr>
          <a:xfrm>
            <a:off x="7045841" y="3893572"/>
            <a:ext cx="3706776" cy="2693425"/>
            <a:chOff x="2548270" y="3429000"/>
            <a:chExt cx="3706776" cy="2693425"/>
          </a:xfrm>
        </p:grpSpPr>
        <p:pic>
          <p:nvPicPr>
            <p:cNvPr id="137" name="Google Shape;137;p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48270" y="3429000"/>
              <a:ext cx="3706776" cy="23003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8" name="Google Shape;138;p6"/>
            <p:cNvSpPr txBox="1"/>
            <p:nvPr/>
          </p:nvSpPr>
          <p:spPr>
            <a:xfrm>
              <a:off x="2637026" y="5783871"/>
              <a:ext cx="3529263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Figure 3.1: Three-link PPP Manipulator from </a:t>
              </a:r>
              <a:r>
                <a:rPr i="1" lang="en-US" sz="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 to Robotics: Mechanics and controls – Fourth Edition by John J Craig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2020-06-04T19:48:32Z</dcterms:created>
  <dc:creator>Chayce Wong</dc:creator>
</cp:coreProperties>
</file>